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1" r:id="rId14"/>
    <p:sldId id="272" r:id="rId15"/>
    <p:sldId id="273" r:id="rId16"/>
    <p:sldId id="274" r:id="rId17"/>
    <p:sldId id="270" r:id="rId18"/>
    <p:sldId id="275" r:id="rId19"/>
    <p:sldId id="276" r:id="rId20"/>
    <p:sldId id="277" r:id="rId21"/>
    <p:sldId id="278" r:id="rId22"/>
    <p:sldId id="279" r:id="rId23"/>
    <p:sldId id="280" r:id="rId24"/>
    <p:sldId id="283" r:id="rId25"/>
    <p:sldId id="281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61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443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07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42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3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4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18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69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65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7D93D-9667-4A61-A2F5-417E4438D1F7}" type="datetimeFigureOut">
              <a:rPr lang="en-US" smtClean="0"/>
              <a:t>6/12/2015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39FC9-5AB7-444A-8143-4B0847FF1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3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SAMPLING UNTUK PENGUJIAN SUBSTANTIF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800" b="1" dirty="0" smtClean="0">
                <a:solidFill>
                  <a:srgbClr val="00B050"/>
                </a:solidFill>
              </a:rPr>
              <a:t>RINCIAN SALDO AKUN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414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LANGKAH-2 DLM APLIKASI “SUM”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3. TENTUKAN UKURAN SAMPLE,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MENGGUNAKAN INPUT BERIKUT :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a. Tingkat </a:t>
            </a:r>
            <a:r>
              <a:rPr lang="en-US" b="1" dirty="0" err="1" smtClean="0">
                <a:solidFill>
                  <a:srgbClr val="00B050"/>
                </a:solidFill>
              </a:rPr>
              <a:t>keyakinan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yg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diinginkan</a:t>
            </a:r>
            <a:r>
              <a:rPr lang="en-US" b="1" dirty="0" smtClean="0">
                <a:solidFill>
                  <a:srgbClr val="00B050"/>
                </a:solidFill>
              </a:rPr>
              <a:t> /</a:t>
            </a:r>
            <a:r>
              <a:rPr lang="en-US" b="1" dirty="0" err="1" smtClean="0">
                <a:solidFill>
                  <a:srgbClr val="00B050"/>
                </a:solidFill>
              </a:rPr>
              <a:t>risiko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   </a:t>
            </a:r>
            <a:r>
              <a:rPr lang="en-US" b="1" dirty="0" err="1" smtClean="0">
                <a:solidFill>
                  <a:srgbClr val="00B050"/>
                </a:solidFill>
              </a:rPr>
              <a:t>penerimaan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yg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salah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b. Salah </a:t>
            </a:r>
            <a:r>
              <a:rPr lang="en-US" b="1" dirty="0" err="1" smtClean="0">
                <a:solidFill>
                  <a:srgbClr val="00B050"/>
                </a:solidFill>
              </a:rPr>
              <a:t>saji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yg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ditoleransi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c. Salah </a:t>
            </a:r>
            <a:r>
              <a:rPr lang="en-US" b="1" dirty="0" err="1" smtClean="0">
                <a:solidFill>
                  <a:srgbClr val="00B050"/>
                </a:solidFill>
              </a:rPr>
              <a:t>saji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populasi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yg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diharapkan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d. </a:t>
            </a:r>
            <a:r>
              <a:rPr lang="en-US" b="1" dirty="0" err="1" smtClean="0">
                <a:solidFill>
                  <a:srgbClr val="00B050"/>
                </a:solidFill>
              </a:rPr>
              <a:t>Ukuran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Populasi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336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LANGKAH-2 DLM APLIKASI “SUM”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B. PELAKSANAAN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PILIH SAMPLE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( </a:t>
            </a:r>
            <a:r>
              <a:rPr lang="en-US" b="1" dirty="0" err="1" smtClean="0">
                <a:solidFill>
                  <a:srgbClr val="00B050"/>
                </a:solidFill>
              </a:rPr>
              <a:t>pemilihan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probabilitas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pd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ukuran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biasanya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</a:t>
            </a:r>
            <a:r>
              <a:rPr lang="en-US" b="1" dirty="0" err="1" smtClean="0">
                <a:solidFill>
                  <a:srgbClr val="00B050"/>
                </a:solidFill>
              </a:rPr>
              <a:t>pake</a:t>
            </a:r>
            <a:r>
              <a:rPr lang="en-US" b="1" dirty="0" smtClean="0">
                <a:solidFill>
                  <a:srgbClr val="00B050"/>
                </a:solidFill>
              </a:rPr>
              <a:t> program ACL)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MELAKSANAKAN PROSEDUR AUDITING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(</a:t>
            </a:r>
            <a:r>
              <a:rPr lang="en-US" b="1" dirty="0" err="1" smtClean="0">
                <a:solidFill>
                  <a:srgbClr val="00B050"/>
                </a:solidFill>
              </a:rPr>
              <a:t>Memahami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menganalsis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salah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saji</a:t>
            </a:r>
            <a:r>
              <a:rPr lang="en-US" b="1" dirty="0" smtClean="0">
                <a:solidFill>
                  <a:srgbClr val="00B050"/>
                </a:solidFill>
              </a:rPr>
              <a:t> yang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 </a:t>
            </a:r>
            <a:r>
              <a:rPr lang="en-US" b="1" dirty="0" err="1" smtClean="0">
                <a:solidFill>
                  <a:srgbClr val="00B050"/>
                </a:solidFill>
              </a:rPr>
              <a:t>diamati</a:t>
            </a:r>
            <a:r>
              <a:rPr lang="en-US" b="1" dirty="0" smtClean="0">
                <a:solidFill>
                  <a:srgbClr val="00B05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25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LANGKAH-2 DLM APLIKASI “SUM”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C. EVALUASI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MENGHITUNG SALAH SAJI YG DIPROYEKSIKAN &amp; BATAS ATAS SALAH SAJI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MENARIK KESIMPULAN AKHIR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5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INFORMASI CONTOH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NILAI BUKU : $2.500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SALAHSAJI YG DITOLERANSI : $125.000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UKURAN SAMPLE : 93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TINGKAT KEYAKINAN YG DIINGINKAN : 95%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JML SALAH SAJI YG DIEKSPEKTASIKAN : $25.000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INTERVAL SAMPLING : $26.882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5388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TINGKAT KEYAKINAN YG DIINGINKAN 95%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err="1" smtClean="0">
                <a:solidFill>
                  <a:srgbClr val="00B050"/>
                </a:solidFill>
              </a:rPr>
              <a:t>No.SalahSaji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smtClean="0"/>
              <a:t>  </a:t>
            </a:r>
            <a:r>
              <a:rPr lang="en-US" sz="2800" b="1" dirty="0" err="1" smtClean="0">
                <a:solidFill>
                  <a:srgbClr val="7030A0"/>
                </a:solidFill>
              </a:rPr>
              <a:t>Faktor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SalahSaji</a:t>
            </a:r>
            <a:r>
              <a:rPr lang="en-US" sz="2800" b="1" dirty="0" smtClean="0"/>
              <a:t> 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Kenaikan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</a:rPr>
              <a:t>inkremental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800" b="1" dirty="0" smtClean="0"/>
              <a:t>        0                          3,0</a:t>
            </a:r>
          </a:p>
          <a:p>
            <a:pPr marL="0" indent="0">
              <a:buNone/>
            </a:pPr>
            <a:r>
              <a:rPr lang="en-US" sz="2800" b="1" dirty="0" smtClean="0"/>
              <a:t>        1                          4,7                                1,7</a:t>
            </a:r>
          </a:p>
          <a:p>
            <a:pPr marL="0" indent="0">
              <a:buNone/>
            </a:pPr>
            <a:r>
              <a:rPr lang="en-US" sz="2800" b="1" dirty="0" smtClean="0"/>
              <a:t>        2                          6,2                                1,5</a:t>
            </a:r>
          </a:p>
          <a:p>
            <a:pPr marL="0" indent="0">
              <a:buNone/>
            </a:pPr>
            <a:r>
              <a:rPr lang="en-US" sz="2800" b="1" dirty="0" smtClean="0"/>
              <a:t>        3                          7,6                                1,4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4104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31108"/>
              </p:ext>
            </p:extLst>
          </p:nvPr>
        </p:nvGraphicFramePr>
        <p:xfrm>
          <a:off x="685800" y="457201"/>
          <a:ext cx="7848600" cy="5791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1254405">
                <a:tc>
                  <a:txBody>
                    <a:bodyPr/>
                    <a:lstStyle/>
                    <a:p>
                      <a:r>
                        <a:rPr lang="en-US" dirty="0" smtClean="0"/>
                        <a:t>PELANGGAN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NILAI BUKU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NILAI AUDIT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PERBEDAAN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FAKTOR TAINTING</a:t>
                      </a:r>
                    </a:p>
                    <a:p>
                      <a:r>
                        <a:rPr lang="en-US" dirty="0" smtClean="0"/>
                        <a:t> (K4</a:t>
                      </a:r>
                      <a:r>
                        <a:rPr lang="en-US" baseline="0" dirty="0" smtClean="0"/>
                        <a:t> + K2)</a:t>
                      </a:r>
                      <a:endParaRPr lang="en-US" dirty="0"/>
                    </a:p>
                  </a:txBody>
                  <a:tcPr/>
                </a:tc>
              </a:tr>
              <a:tr h="113419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GHC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$21.893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$18.609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$ 3.284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0,15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3419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MMS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  6.705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4.023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2.682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0,40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3419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LHC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15.000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         0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15.000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1,00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134198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AC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32.549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30.049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  2.500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3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   -</a:t>
                      </a:r>
                      <a:endParaRPr lang="en-US" sz="32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7939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761433"/>
              </p:ext>
            </p:extLst>
          </p:nvPr>
        </p:nvGraphicFramePr>
        <p:xfrm>
          <a:off x="0" y="304801"/>
          <a:ext cx="9144000" cy="6593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412079">
                <a:tc>
                  <a:txBody>
                    <a:bodyPr/>
                    <a:lstStyle/>
                    <a:p>
                      <a:r>
                        <a:rPr lang="en-US" dirty="0" smtClean="0"/>
                        <a:t>PELANGGAN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FAKTOR TAINTING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 SAMPLING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SALAH SAJI YG DIPROYEKSI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FAKTOR</a:t>
                      </a:r>
                    </a:p>
                    <a:p>
                      <a:r>
                        <a:rPr lang="en-US" dirty="0" smtClean="0"/>
                        <a:t> SALAHSAJI 95%/KENAIKANNYA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BATAS ATAS SALAH SAJI</a:t>
                      </a:r>
                      <a:endParaRPr lang="en-US" dirty="0"/>
                    </a:p>
                  </a:txBody>
                  <a:tcPr/>
                </a:tc>
              </a:tr>
              <a:tr h="496801"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1,0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$26.882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3,0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$80.646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3283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BP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1,0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$26.882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26.882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1,7(4,7-3,0)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45.700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3283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LHC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0,40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$26.882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10.753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1,5 (6,2-4,7)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16.130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93283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MM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0,15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$26.882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5.032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1,4(7,6-6,2)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5.645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96801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GH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23907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AC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26.882</a:t>
                      </a:r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2.500</a:t>
                      </a:r>
                    </a:p>
                    <a:p>
                      <a:pPr algn="r"/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Batas</a:t>
                      </a:r>
                      <a:endParaRPr lang="en-US" sz="28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NA</a:t>
                      </a:r>
                    </a:p>
                    <a:p>
                      <a:pPr algn="r"/>
                      <a:r>
                        <a:rPr lang="en-US" sz="2800" b="1" dirty="0" err="1" smtClean="0">
                          <a:solidFill>
                            <a:srgbClr val="00B0F0"/>
                          </a:solidFill>
                        </a:rPr>
                        <a:t>Atas</a:t>
                      </a:r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 SS</a:t>
                      </a:r>
                      <a:endParaRPr lang="en-US" sz="28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2.500</a:t>
                      </a:r>
                    </a:p>
                    <a:p>
                      <a:pPr algn="r"/>
                      <a:r>
                        <a:rPr lang="en-US" sz="2400" b="1" dirty="0" smtClean="0">
                          <a:solidFill>
                            <a:srgbClr val="00B0F0"/>
                          </a:solidFill>
                        </a:rPr>
                        <a:t>$150.621</a:t>
                      </a:r>
                    </a:p>
                    <a:p>
                      <a:pPr algn="r"/>
                      <a:endParaRPr lang="en-US" sz="2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673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CONTOH KESIMPULAN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Batas </a:t>
            </a:r>
            <a:r>
              <a:rPr lang="en-US" sz="3600" b="1" dirty="0" err="1" smtClean="0">
                <a:solidFill>
                  <a:srgbClr val="00B050"/>
                </a:solidFill>
              </a:rPr>
              <a:t>atas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salah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saji</a:t>
            </a:r>
            <a:r>
              <a:rPr lang="en-US" sz="3600" b="1" dirty="0" smtClean="0">
                <a:solidFill>
                  <a:srgbClr val="00B050"/>
                </a:solidFill>
              </a:rPr>
              <a:t>  </a:t>
            </a:r>
            <a:r>
              <a:rPr lang="en-US" sz="3600" b="1" dirty="0" err="1" smtClean="0">
                <a:solidFill>
                  <a:srgbClr val="00B050"/>
                </a:solidFill>
              </a:rPr>
              <a:t>Rp</a:t>
            </a:r>
            <a:r>
              <a:rPr lang="en-US" sz="3600" b="1" dirty="0" smtClean="0">
                <a:solidFill>
                  <a:srgbClr val="00B050"/>
                </a:solidFill>
              </a:rPr>
              <a:t> 150.621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Salah </a:t>
            </a:r>
            <a:r>
              <a:rPr lang="en-US" sz="3600" b="1" dirty="0" err="1" smtClean="0">
                <a:solidFill>
                  <a:srgbClr val="00B050"/>
                </a:solidFill>
              </a:rPr>
              <a:t>saji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yg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ditoleransi</a:t>
            </a:r>
            <a:r>
              <a:rPr lang="en-US" sz="3600" b="1" dirty="0" smtClean="0">
                <a:solidFill>
                  <a:srgbClr val="00B050"/>
                </a:solidFill>
              </a:rPr>
              <a:t>  </a:t>
            </a:r>
            <a:r>
              <a:rPr lang="en-US" sz="3600" b="1" dirty="0" err="1" smtClean="0">
                <a:solidFill>
                  <a:srgbClr val="00B050"/>
                </a:solidFill>
              </a:rPr>
              <a:t>Rp</a:t>
            </a:r>
            <a:r>
              <a:rPr lang="en-US" sz="3600" b="1" dirty="0" smtClean="0">
                <a:solidFill>
                  <a:srgbClr val="00B050"/>
                </a:solidFill>
              </a:rPr>
              <a:t> 125.000</a:t>
            </a:r>
          </a:p>
          <a:p>
            <a:pPr marL="514350" indent="-514350">
              <a:buAutoNum type="arabicPeriod"/>
            </a:pPr>
            <a:r>
              <a:rPr lang="en-US" sz="3600" b="1" dirty="0" smtClean="0">
                <a:solidFill>
                  <a:srgbClr val="00B050"/>
                </a:solidFill>
              </a:rPr>
              <a:t>Batas </a:t>
            </a:r>
            <a:r>
              <a:rPr lang="en-US" sz="3600" b="1" dirty="0" err="1" smtClean="0">
                <a:solidFill>
                  <a:srgbClr val="00B050"/>
                </a:solidFill>
              </a:rPr>
              <a:t>atas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melebihi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salah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saji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yg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ditoleransi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maka</a:t>
            </a:r>
            <a:r>
              <a:rPr lang="en-US" sz="3600" b="1" dirty="0" smtClean="0">
                <a:solidFill>
                  <a:srgbClr val="00B050"/>
                </a:solidFill>
              </a:rPr>
              <a:t> auditor </a:t>
            </a:r>
            <a:r>
              <a:rPr lang="en-US" sz="3600" b="1" dirty="0" err="1" smtClean="0">
                <a:solidFill>
                  <a:srgbClr val="00B050"/>
                </a:solidFill>
              </a:rPr>
              <a:t>hrs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punya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bukti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bhw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ada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risiko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tinggi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yg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tdk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dpt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diterima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bhw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piutang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adl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salah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saji</a:t>
            </a:r>
            <a:r>
              <a:rPr lang="en-US" sz="3600" b="1" dirty="0" smtClean="0">
                <a:solidFill>
                  <a:srgbClr val="00B050"/>
                </a:solidFill>
              </a:rPr>
              <a:t> material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389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PENGAMBILAN SAMPLE NONSTATISTIK UNTUK PENGUJIAN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n-US" sz="4000" b="1" dirty="0" smtClean="0">
              <a:solidFill>
                <a:srgbClr val="00B050"/>
              </a:solidFill>
            </a:endParaRP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rgbClr val="00B050"/>
                </a:solidFill>
              </a:rPr>
              <a:t>MENGIDENTIFIKASI BARANG SIGNIFIKAN SECARA INDIVIDUAL</a:t>
            </a: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rgbClr val="00B050"/>
                </a:solidFill>
              </a:rPr>
              <a:t>MENENTUKAN UKURAN SAMPEL</a:t>
            </a: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rgbClr val="00B050"/>
                </a:solidFill>
              </a:rPr>
              <a:t>PEMILIHAN BARANG SAMPEL</a:t>
            </a:r>
          </a:p>
          <a:p>
            <a:pPr marL="514350" indent="-514350">
              <a:buAutoNum type="arabicPeriod"/>
            </a:pPr>
            <a:r>
              <a:rPr lang="en-US" sz="4000" b="1" dirty="0" smtClean="0">
                <a:solidFill>
                  <a:srgbClr val="00B050"/>
                </a:solidFill>
              </a:rPr>
              <a:t>MENGHITUNG HASIL SAMPEL</a:t>
            </a:r>
            <a:endParaRPr lang="en-US" sz="4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368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/>
            </a:r>
            <a:br>
              <a:rPr lang="en-US" b="1" dirty="0" smtClean="0">
                <a:solidFill>
                  <a:srgbClr val="00B05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1. MENGIDENTIFIKASI SAMPEL SIGNIFIKAN SECARA INDIVIDUAL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AUDITOR MENENTUKAN MANA YG SEHARUSNYA DIUJI SECARA INDIVIDUAL &amp; YG MANA MENJADI SUBJEK SAMPLING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AUDITOR MENENTUKAN BARANGMANA YG SEHARUSNYA DIUJI SECARA INDIVIDUAL : BARANG YG MENGANDUNG SALAH SAJI POTENSIAL SECARA INDIVIDU MELEBIHI SALAH SAJI YG DITOLERANSI (100%) AUDITOR TIDAK INGIN MENERIMA RISIKO SAMPLING,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CONTOH TOTAL PIUTANG LBH BESAR DR TOTAL ASSETS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666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3 PENENTU UKURAN SAMPEL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800" b="1" dirty="0" smtClean="0">
                <a:solidFill>
                  <a:srgbClr val="00B050"/>
                </a:solidFill>
              </a:rPr>
              <a:t>TINGKAT KEYAKINAN YG DIINGINKAN</a:t>
            </a:r>
          </a:p>
          <a:p>
            <a:pPr marL="514350" indent="-514350">
              <a:buAutoNum type="arabicPeriod"/>
            </a:pPr>
            <a:r>
              <a:rPr lang="en-US" sz="4800" b="1" dirty="0" smtClean="0">
                <a:solidFill>
                  <a:srgbClr val="00B050"/>
                </a:solidFill>
              </a:rPr>
              <a:t>SALAH SAJI YG DITOLERANSI</a:t>
            </a:r>
          </a:p>
          <a:p>
            <a:pPr marL="514350" indent="-514350">
              <a:buAutoNum type="arabicPeriod"/>
            </a:pPr>
            <a:r>
              <a:rPr lang="en-US" sz="4800" b="1" dirty="0" smtClean="0">
                <a:solidFill>
                  <a:srgbClr val="00B050"/>
                </a:solidFill>
              </a:rPr>
              <a:t>SALAH SAJI DIESTIMASI</a:t>
            </a:r>
            <a:endParaRPr lang="en-US" sz="4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3914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2. </a:t>
            </a:r>
            <a:r>
              <a:rPr lang="en-US" b="1" dirty="0" smtClean="0">
                <a:solidFill>
                  <a:srgbClr val="FF0000"/>
                </a:solidFill>
              </a:rPr>
              <a:t>MENENTUKAN UKURAN SAMPEL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AUDITOR MEMPERTIMBANGKAN TINGKAT KEYAKINAN YG DIINGINKAN, RISIKO SALAH SAJI MATERIAL, SALAHSAJI YG DITOLERANSI &amp; YG DIEKSPEKTASI DAN UKURAN POPULASI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UKURAN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accent6">
                    <a:lumMod val="50000"/>
                  </a:schemeClr>
                </a:solidFill>
              </a:rPr>
              <a:t>SAMPLE =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US" sz="2000" b="1" u="sng" dirty="0" smtClean="0">
                <a:solidFill>
                  <a:schemeClr val="accent6">
                    <a:lumMod val="50000"/>
                  </a:schemeClr>
                </a:solidFill>
              </a:rPr>
              <a:t>NILAI BUKU POPULASI SAMPLING )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X FAKTOR KEYAKINAN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SALAH SAJI DITOLERANSI - EKSPEKTASIAN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623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3. PEMILIHAN SAMPLE :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STANDART AUDIT MENSYARATKAN BHWA SAMPEL DIPILIH DLAM SEBUAH CARA, SHG SAMPEL DAPAT DIEKSPEKTASI UNTUK MEREPRESENTASIKAN POPULASI ATAU </a:t>
            </a:r>
            <a:r>
              <a:rPr lang="en-US" b="1" dirty="0" smtClean="0">
                <a:solidFill>
                  <a:srgbClr val="7030A0"/>
                </a:solidFill>
              </a:rPr>
              <a:t>PEMILIHAN LAIN SPT SAMPLING HAPHAZARD PD SAMPLING NONSTATISTIK YAIUT AUDITOR SECARA ACAK MEMILIH SAMPLE DG PETIMBANGAN AUDITOR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173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845896"/>
              </p:ext>
            </p:extLst>
          </p:nvPr>
        </p:nvGraphicFramePr>
        <p:xfrm>
          <a:off x="380998" y="457202"/>
          <a:ext cx="8382003" cy="65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75"/>
                <a:gridCol w="1990726"/>
                <a:gridCol w="1990726"/>
                <a:gridCol w="1781176"/>
              </a:tblGrid>
              <a:tr h="118029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TINGKAT KEYAKINAN</a:t>
                      </a:r>
                      <a:r>
                        <a:rPr lang="en-US" sz="3200" baseline="0" dirty="0" smtClean="0"/>
                        <a:t> YG DIINGINKAN</a:t>
                      </a:r>
                      <a:endParaRPr lang="en-US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70018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PENILAIAN RISIKO SALAHSAJI MATERIAL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TINGGI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MODERAT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RENDAH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02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TINGGI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3,0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2,3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2,0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02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MODERAT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2,3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1,6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1,2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029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RENDAH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2,0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1,2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FF0000"/>
                          </a:solidFill>
                        </a:rPr>
                        <a:t>1,0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33212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4. </a:t>
            </a:r>
            <a:r>
              <a:rPr lang="en-US" b="1" dirty="0" smtClean="0">
                <a:solidFill>
                  <a:srgbClr val="FF0000"/>
                </a:solidFill>
              </a:rPr>
              <a:t>MENGHITUNG </a:t>
            </a:r>
            <a:r>
              <a:rPr lang="en-US" b="1" dirty="0" smtClean="0">
                <a:solidFill>
                  <a:srgbClr val="FF0000"/>
                </a:solidFill>
              </a:rPr>
              <a:t>HASIL </a:t>
            </a:r>
            <a:r>
              <a:rPr lang="en-US" b="1" dirty="0" smtClean="0">
                <a:solidFill>
                  <a:srgbClr val="FF0000"/>
                </a:solidFill>
              </a:rPr>
              <a:t>SAMPLE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PANDUAN AICPA AUDIT SAMPLING MENDESKRIPSI 2 METODE YG DPT DITERIMA UNT PROYEKSI JUMLAH SALAHSAJI YG DITEMUKAN DLM SAMPEL NONSTATISTIK</a:t>
            </a:r>
          </a:p>
        </p:txBody>
      </p:sp>
    </p:spTree>
    <p:extLst>
      <p:ext uri="{BB962C8B-B14F-4D97-AF65-F5344CB8AC3E}">
        <p14:creationId xmlns:p14="http://schemas.microsoft.com/office/powerpoint/2010/main" val="5976449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1. PROYEKSI RASIO</a:t>
            </a:r>
            <a:br>
              <a:rPr lang="en-US" b="1" dirty="0" smtClean="0">
                <a:solidFill>
                  <a:srgbClr val="7030A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>
                <a:solidFill>
                  <a:srgbClr val="7030A0"/>
                </a:solidFill>
              </a:rPr>
              <a:t>JK AUDITOR MENEMUKAN SALAHSAJI $1.500 DLM SEBUAH SAMPLE $15.000, RASIO SAMPLE 10%, JK POPULASI $200.000  MK SALAH SAJI DIPROYEKSI 10$ DR $200.000 = $20.000</a:t>
            </a:r>
            <a:endParaRPr lang="en-US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201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2. PROYEKSI PERBEDAAN: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NAMA TEKNIK SAMPLING YG MENGGUNAKAN INFORMASI MENGENAI SALAH SAJI UNTUK MENENTUKAN UKURAN SAMPLE.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MEMPROYEKSI SALAH SAJI RATA-2 TIAP DALAM SAMPEL PDA SEMUA JENIS ACCOUNT DALAM POPULASI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584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SAMPEL SECARA HAPHAZARD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7030A0"/>
                </a:solidFill>
              </a:rPr>
              <a:t>UDITOR MENGGUNAKAN PERTIMBAGAN PROFESIONAL DAN PENGALAMAN UNTUK MENARIK SUATU KESIMPULAN</a:t>
            </a:r>
            <a:endParaRPr lang="en-US" sz="4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7238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PASANG SURUT PENGAMBILAN SAMPEL AUDIT STATISTIK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KENAPA SAMPLING AUDIT TIDK LAGI DIGERMARI</a:t>
            </a:r>
            <a:endParaRPr lang="en-US" sz="2800" b="1" dirty="0" smtClean="0">
              <a:solidFill>
                <a:srgbClr val="00B050"/>
              </a:solidFill>
            </a:endParaRPr>
          </a:p>
          <a:p>
            <a:pPr marL="514350" indent="-514350" algn="ctr">
              <a:buAutoNum type="arabicPeriod"/>
            </a:pPr>
            <a:r>
              <a:rPr lang="en-US" sz="2800" b="1" dirty="0" smtClean="0">
                <a:solidFill>
                  <a:srgbClr val="00B050"/>
                </a:solidFill>
              </a:rPr>
              <a:t>KAP TERLALU BERGANTUNG PADA TEKNIK SAMPLING STATISTIK UNTUK MENGELUARKAN PERTIMBANGAN YANG BAIK</a:t>
            </a:r>
          </a:p>
          <a:p>
            <a:pPr marL="514350" indent="-514350" algn="ctr">
              <a:buAutoNum type="arabicPeriod"/>
            </a:pPr>
            <a:r>
              <a:rPr lang="en-US" sz="2800" b="1" dirty="0" smtClean="0">
                <a:solidFill>
                  <a:srgbClr val="7030A0"/>
                </a:solidFill>
              </a:rPr>
              <a:t>AUDITOR BERPENGALAMAN MEMPUNYAI INTUITIF, TIDAK SELALU MEMILIKI PENGETAHUAN YG SESUAI DENGAN PENERAPAN SAMPLING STATISTIK DALAM KONTEKS AUDIT,UNTUK ITU SEJUMLAH KANTOR AUDIT BERPINDAH PD SAMPLING NON STATITIK DG PANDUAN BERDASAR PRTIMBANGAN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2038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SAMPLING VARIABEL KLASIK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DPT SECARA MUDAH MENANGANI BAIK KESALAHAN LEBIH SAJI ATAUPUN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KURANG SAJI.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SAMPLING VARIABEL KLASIH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PALING SESUAI UNTUK POPULASI YG MENGANDUNG SALAH SAJI TINGKAT MODERAH HINGGA TINGGI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110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PIUTANG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/>
              <a:t>ADA KREDIT TAK TERAPLIKASI </a:t>
            </a:r>
          </a:p>
          <a:p>
            <a:pPr algn="ctr"/>
            <a:r>
              <a:rPr lang="en-US" sz="5400" b="1" dirty="0" smtClean="0"/>
              <a:t>JMLAH YG RELATIF BESAR DARI SALAH SAJI YANG DIEKSPEKTASI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1121585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SAMPLING UNIT MONETER </a:t>
            </a:r>
            <a:br>
              <a:rPr lang="en-US" sz="4800" b="1" dirty="0" smtClean="0">
                <a:solidFill>
                  <a:srgbClr val="FF0000"/>
                </a:solidFill>
              </a:rPr>
            </a:br>
            <a:r>
              <a:rPr lang="en-US" sz="4800" b="1" dirty="0" smtClean="0">
                <a:solidFill>
                  <a:srgbClr val="FF0000"/>
                </a:solidFill>
              </a:rPr>
              <a:t>(SUM)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b="1" dirty="0" smtClean="0">
                <a:solidFill>
                  <a:srgbClr val="00B050"/>
                </a:solidFill>
              </a:rPr>
              <a:t>MENGGUNAKAN TEORI SAMPLING ATRIBUT UNTUK MENYATAKANKESIMPULAN DALAM JUMLAH DOLAS, BUKAN SEBAGAI TINGKAT KEJADIAN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“SUM” DIKEMBANGKAN AUDITOR UNTUK MEMECAHKAN MASALAH KOMPLEKSITAS PERHITUANGAN TEKNIK SAMPLING STATISTIK LAINNYA DAN KRN SEBAGIAN BESAR POPULASI AKUNTANSI MENGANDUNG SALAH SAJI YANG RELATIF KECIL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94926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PERSEDIAAN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DIMANA PERBEDAAN AUDIT YG SIGNIFIKAN DIEKSPEKSTASI DIANTARA PENGUJIAN PENETAPAN HARGA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763438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KEUNTUNGAN SAMPLING </a:t>
            </a:r>
            <a:br>
              <a:rPr lang="en-US" b="1" dirty="0" smtClean="0"/>
            </a:br>
            <a:r>
              <a:rPr lang="en-US" b="1" dirty="0" smtClean="0"/>
              <a:t>VARIABEL KLASIK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KTK AUDITOR MENGHARAPKAN SEBUAH JUMLAH YG RELATIF BESAR BERBEDA ANTARA NILAI BUKU DAN NILAI AUDIT, METODE INI AKAN MENORMALKAN HASIL DLAM UKURAN SAMPEL LEBIHKECIL DARIPAD SAMPLING UNIT MONETER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5021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05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SECARA FAKTA SUM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b="1" dirty="0" smtClean="0">
                <a:solidFill>
                  <a:srgbClr val="00B050"/>
                </a:solidFill>
              </a:rPr>
              <a:t>DIRANCANG UNTUK MENGUJI JUMLAH MONETER DARIPADA EFEKTIVITAS PENGEDALIAN INTERNAL YANG MENYEBABKAN PERBEDAAN. </a:t>
            </a:r>
            <a:r>
              <a:rPr lang="en-US" sz="4000" b="1" dirty="0" smtClean="0">
                <a:solidFill>
                  <a:srgbClr val="7030A0"/>
                </a:solidFill>
              </a:rPr>
              <a:t>PERBEDAAN INI DIDORONG OLEH KARAKTERISTIK PENYIMPANGAN PENGENDALIAN DAN SALAH SAJI MONETER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761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KONSEP DASAR YG MENDASARI SUM CUKUP SEDERHANA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3600" b="1" dirty="0" smtClean="0">
                <a:solidFill>
                  <a:srgbClr val="00B050"/>
                </a:solidFill>
              </a:rPr>
              <a:t>SUM MENGGUNAKAN TEORI SAMPLING ATRIBUT UNTUK MENGESTIMASI PERSENTASE UNIT MONETER DALAM POPULASI YG MUNGKIN SALAH SAJI DAN KEMUDIAN MENGALIKAN PERSENTASE INI BERDASARKAN SUATU ESTIMASI SEBERAPA BANYAK DOLAR YANG SALAH SAJI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0094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4040188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KELEBIHAN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b="1" dirty="0" smtClean="0">
                <a:solidFill>
                  <a:srgbClr val="00B050"/>
                </a:solidFill>
              </a:rPr>
              <a:t>KTK AUDITOR MENGHARAPKAN SALAH SAJI KECIL BAHKAN NOL, SUM HASILKAN UKURAN SAMPLE YG LEBIH KECIL DRPD SAMPLING VARIABEL KLASIK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1"/>
            <a:ext cx="4041775" cy="6095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KEKURANGAN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en-US" sz="3300" b="1" dirty="0" smtClean="0">
                <a:solidFill>
                  <a:srgbClr val="00B050"/>
                </a:solidFill>
              </a:rPr>
              <a:t>PEMILIHAN SALDO NOL/NEGATIF  MENSYARATKAN PERTIMBANGAN RANCANGAN KHUSUS. AUDITOR HRS MENGUJI BARANG SECARA TERPISAH KRN BRG TERSEBUT TIDAK AKAN TERPILIH BILA MENGGUNAKAN METODE PEMILIHAN PROBABILITAS PD UKURAN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2470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4040188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KELEBIHAN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2. KTK GUNAKAN PROSEDUR 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PEMILIHAN PROBABILITAS ,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SUM OTOMATIS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MENGHASILKAN SAMPEL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TERSTRATIFIKASI KRN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BARANG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YG DIJADIKAN SAMPEL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DIPILIH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SECARA PROPORSIOANL PD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JUMLAH DOLARNYA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1"/>
            <a:ext cx="4041775" cy="6095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KEKURANGAN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300" dirty="0" smtClean="0"/>
              <a:t>2. </a:t>
            </a:r>
            <a:r>
              <a:rPr lang="en-US" sz="3300" b="1" dirty="0" smtClean="0">
                <a:solidFill>
                  <a:srgbClr val="00B050"/>
                </a:solidFill>
              </a:rPr>
              <a:t>SUM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MENGASUMSIKAN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BHW JUMLAH YG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DIAUDIT DR BARANG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SAMPEL TIDAK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DALAM KESALAHAN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LEBIH DR 100%, JIKA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LEBIH MAKA SAMPLE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HRS DIPERLUAS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09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SUM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14401"/>
            <a:ext cx="4040188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KELEBIHAN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4040188" cy="4678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3. SUM TIDAK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MENSYARATKAN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UNTUK MEMBUAT ASUMSI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APAPUN MENGENAI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DISTRIBUSI SALAHSAJI 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SEBAGAIMANAN SAMPLING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VARIABEL KLASIK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14401"/>
            <a:ext cx="4041775" cy="609599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KEKURANGAN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7800"/>
            <a:ext cx="4041775" cy="4678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3. KTK LEBIH DR 1 /2 SALAH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SAJI DIDETEKSI DG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MENGGUNAKAN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PENDEKATAN SUM,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PERHITUNGAN HASIL 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rgbClr val="00B050"/>
                </a:solidFill>
              </a:rPr>
              <a:t>    SAMPEL UNGKIN SAJA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DISAJIKAN LEBIH BESAR DR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CADANGAN RISIKO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SAMPLING. INI TERJADI KRN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METODE YG DIGUNAKAN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UNTUK MENETAPKAN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JUMLAH SALAH SAJI ADL </a:t>
            </a:r>
          </a:p>
          <a:p>
            <a:pPr marL="0" indent="0">
              <a:buNone/>
            </a:pPr>
            <a:r>
              <a:rPr lang="en-US" sz="3300" b="1" dirty="0">
                <a:solidFill>
                  <a:srgbClr val="00B050"/>
                </a:solidFill>
              </a:rPr>
              <a:t> </a:t>
            </a:r>
            <a:r>
              <a:rPr lang="en-US" sz="3300" b="1" dirty="0" smtClean="0">
                <a:solidFill>
                  <a:srgbClr val="00B050"/>
                </a:solidFill>
              </a:rPr>
              <a:t>   KONSERVATIF</a:t>
            </a:r>
            <a:endParaRPr lang="en-US" sz="3300" b="1" dirty="0">
              <a:solidFill>
                <a:srgbClr val="00B050"/>
              </a:solidFill>
            </a:endParaRP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6098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LANGKAH-2 DLM APLIKASI “SUM”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 smtClean="0">
                <a:solidFill>
                  <a:srgbClr val="00B050"/>
                </a:solidFill>
              </a:rPr>
              <a:t>PERENCANAAN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TENTUKAN TUJUAN PENGUJIAN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a. </a:t>
            </a:r>
            <a:r>
              <a:rPr lang="en-US" b="1" dirty="0" err="1" smtClean="0">
                <a:solidFill>
                  <a:srgbClr val="00B050"/>
                </a:solidFill>
              </a:rPr>
              <a:t>Kewajaran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asersi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ttg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saldo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     b. </a:t>
            </a:r>
            <a:r>
              <a:rPr lang="en-US" b="1" dirty="0" err="1" smtClean="0">
                <a:solidFill>
                  <a:srgbClr val="00B050"/>
                </a:solidFill>
              </a:rPr>
              <a:t>Mengembangkan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estimasi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dr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bbrp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</a:rPr>
              <a:t>jumlah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2. MENDEFINISIKAN KARAKTERISTIK POPULASI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 a. </a:t>
            </a:r>
            <a:r>
              <a:rPr lang="en-US" b="1" dirty="0" err="1" smtClean="0">
                <a:solidFill>
                  <a:srgbClr val="7030A0"/>
                </a:solidFill>
              </a:rPr>
              <a:t>Mendefinisikan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populasi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 b. </a:t>
            </a:r>
            <a:r>
              <a:rPr lang="en-US" b="1" dirty="0" err="1" smtClean="0">
                <a:solidFill>
                  <a:srgbClr val="7030A0"/>
                </a:solidFill>
              </a:rPr>
              <a:t>Mendefinisikan</a:t>
            </a:r>
            <a:r>
              <a:rPr lang="en-US" b="1" dirty="0" smtClean="0">
                <a:solidFill>
                  <a:srgbClr val="7030A0"/>
                </a:solidFill>
              </a:rPr>
              <a:t> unit </a:t>
            </a:r>
            <a:r>
              <a:rPr lang="en-US" b="1" dirty="0" err="1" smtClean="0">
                <a:solidFill>
                  <a:srgbClr val="7030A0"/>
                </a:solidFill>
              </a:rPr>
              <a:t>pengambilan</a:t>
            </a:r>
            <a:r>
              <a:rPr lang="en-US" b="1" dirty="0" smtClean="0">
                <a:solidFill>
                  <a:srgbClr val="7030A0"/>
                </a:solidFill>
              </a:rPr>
              <a:t> sample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smtClean="0">
                <a:solidFill>
                  <a:srgbClr val="7030A0"/>
                </a:solidFill>
              </a:rPr>
              <a:t>    c. </a:t>
            </a:r>
            <a:r>
              <a:rPr lang="en-US" b="1" dirty="0" err="1" smtClean="0">
                <a:solidFill>
                  <a:srgbClr val="7030A0"/>
                </a:solidFill>
              </a:rPr>
              <a:t>Mendefinisikan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suatu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salah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saji</a:t>
            </a:r>
            <a:endParaRPr lang="en-US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17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1126</Words>
  <Application>Microsoft Office PowerPoint</Application>
  <PresentationFormat>On-screen Show (4:3)</PresentationFormat>
  <Paragraphs>235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SAMPLING UNTUK PENGUJIAN SUBSTANTIF</vt:lpstr>
      <vt:lpstr>3 PENENTU UKURAN SAMPEL :</vt:lpstr>
      <vt:lpstr>SAMPLING UNIT MONETER  (SUM)</vt:lpstr>
      <vt:lpstr>SECARA FAKTA SUM</vt:lpstr>
      <vt:lpstr>KONSEP DASAR YG MENDASARI SUM CUKUP SEDERHANA</vt:lpstr>
      <vt:lpstr>SUM</vt:lpstr>
      <vt:lpstr>SUM</vt:lpstr>
      <vt:lpstr>SUM</vt:lpstr>
      <vt:lpstr>LANGKAH-2 DLM APLIKASI “SUM”</vt:lpstr>
      <vt:lpstr>LANGKAH-2 DLM APLIKASI “SUM”</vt:lpstr>
      <vt:lpstr>LANGKAH-2 DLM APLIKASI “SUM”</vt:lpstr>
      <vt:lpstr>LANGKAH-2 DLM APLIKASI “SUM”</vt:lpstr>
      <vt:lpstr>INFORMASI CONTOH :</vt:lpstr>
      <vt:lpstr>TINGKAT KEYAKINAN YG DIINGINKAN 95%</vt:lpstr>
      <vt:lpstr>PowerPoint Presentation</vt:lpstr>
      <vt:lpstr>PowerPoint Presentation</vt:lpstr>
      <vt:lpstr>CONTOH KESIMPULAN :</vt:lpstr>
      <vt:lpstr>PENGAMBILAN SAMPLE NONSTATISTIK UNTUK PENGUJIAN</vt:lpstr>
      <vt:lpstr> 1. MENGIDENTIFIKASI SAMPEL SIGNIFIKAN SECARA INDIVIDUAL </vt:lpstr>
      <vt:lpstr>2. MENENTUKAN UKURAN SAMPEL </vt:lpstr>
      <vt:lpstr>3. PEMILIHAN SAMPLE :</vt:lpstr>
      <vt:lpstr>PowerPoint Presentation</vt:lpstr>
      <vt:lpstr>  4. MENGHITUNG HASIL SAMPLE </vt:lpstr>
      <vt:lpstr>1. PROYEKSI RASIO </vt:lpstr>
      <vt:lpstr>2. PROYEKSI PERBEDAAN:</vt:lpstr>
      <vt:lpstr>SAMPEL SECARA HAPHAZARD</vt:lpstr>
      <vt:lpstr>PASANG SURUT PENGAMBILAN SAMPEL AUDIT STATISTIK</vt:lpstr>
      <vt:lpstr>SAMPLING VARIABEL KLASIK</vt:lpstr>
      <vt:lpstr>CONTOH PIUTANG :</vt:lpstr>
      <vt:lpstr>CONTOH PERSEDIAAN</vt:lpstr>
      <vt:lpstr>KEUNTUNGAN SAMPLING  VARIABEL KLASIK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SAMPLING UNTUK PENGUJIAN SUBSTANTIF</dc:title>
  <dc:creator>anik</dc:creator>
  <cp:lastModifiedBy>anik</cp:lastModifiedBy>
  <cp:revision>27</cp:revision>
  <dcterms:created xsi:type="dcterms:W3CDTF">2015-06-02T06:35:50Z</dcterms:created>
  <dcterms:modified xsi:type="dcterms:W3CDTF">2015-06-12T08:36:58Z</dcterms:modified>
</cp:coreProperties>
</file>